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67" r:id="rId5"/>
    <p:sldId id="258" r:id="rId6"/>
    <p:sldId id="259" r:id="rId7"/>
    <p:sldId id="266" r:id="rId8"/>
    <p:sldId id="265" r:id="rId9"/>
    <p:sldId id="260" r:id="rId10"/>
    <p:sldId id="261" r:id="rId11"/>
    <p:sldId id="263" r:id="rId12"/>
    <p:sldId id="264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2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0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3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6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0900" y="1802680"/>
            <a:ext cx="7647648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CNN 모델 </a:t>
            </a:r>
            <a:r>
              <a:rPr lang="en-US" sz="6036" kern="0" spc="-181" dirty="0" err="1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개발을</a:t>
            </a:r>
            <a:r>
              <a:rPr lang="en-US" sz="6036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6036" kern="0" spc="-181" dirty="0" err="1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통한</a:t>
            </a:r>
            <a:r>
              <a:rPr lang="en-US" sz="6036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이미지 분류</a:t>
            </a:r>
            <a:endParaRPr lang="en-US" sz="6036" dirty="0"/>
          </a:p>
        </p:txBody>
      </p:sp>
      <p:sp>
        <p:nvSpPr>
          <p:cNvPr id="6" name="Shape 3"/>
          <p:cNvSpPr/>
          <p:nvPr/>
        </p:nvSpPr>
        <p:spPr>
          <a:xfrm>
            <a:off x="833199" y="503967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DA589DF-0267-FC9A-AE00-FBAF851D39DC}"/>
              </a:ext>
            </a:extLst>
          </p:cNvPr>
          <p:cNvSpPr/>
          <p:nvPr/>
        </p:nvSpPr>
        <p:spPr>
          <a:xfrm>
            <a:off x="3927854" y="5892331"/>
            <a:ext cx="4977230" cy="1148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000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</a:rPr>
              <a:t>2024254012  </a:t>
            </a:r>
            <a:r>
              <a:rPr lang="ko-KR" altLang="en-US" sz="4000" kern="0" spc="-18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</a:rPr>
              <a:t>배인호</a:t>
            </a:r>
            <a:endParaRPr lang="en-US" sz="4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8992F7-B42D-5A78-981D-5E627FF8F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00947"/>
            <a:ext cx="9151620" cy="1028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18502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활용방안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988945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정밀한 분류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24695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개발된 CNN 모델은 블록, </a:t>
            </a:r>
            <a:r>
              <a:rPr lang="en-US" sz="175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점토</a:t>
            </a:r>
            <a:r>
              <a:rPr lang="en-US" sz="1750" kern="0" spc="-35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, 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가드니아 꽃 등 세 가지 부류의 이미지를 정확하게 구분할 수 있습니다. 이를 통해 다양한 제품 또는 자연물을 자동으로 분류하는 데 활용할 수 있습니다.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988945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자동화 솔루션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24695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모델은 이미지 분류와 관련된 다양한 문제를 자동화할 수 있는 솔루션을 제공합니다. 제품 관리, 자연물 모니터링, 이미지 검색 등의 영역에 적용할 수 있습니다.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988945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확장성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24695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본 모델의 구조와 학습 방식은 다른 이미지 분류 문제에도 확장 적용될 수 있습니다. 데이터 수집과 모델 튜닝만으로도 다양한 도메인에서 활용할 수 있는 솔루션을 개발할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216706"/>
            <a:ext cx="80570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CNN 모델 성능 향상을 위한 아이디어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구조 최적화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현재 모델의 성능을 더욱 향상시키기 위해 합성곱 층과 완전 연결 층의 깊이와 너비를 조정할 수 있습니다. 또한 다양한 활성화 함수와 정규화 기법을 시도해볼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증강 기법 확장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현재 사용한 데이터 증강 기법 외에도 회전, 반전, 잘라내기 등 다양한 변환 기법을 추가로 적용할 수 있습니다. 이를 통해 모델의 일반화 성능을 더욱 높일 수 있습니다.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전이 학습 활용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사전 학습된 CNN 모델의 가중치를 활용하는 전이 학습 기법을 적용할 수 있습니다. 이를 통해 적은 데이터로도 훌륭한 성능의 모델을 개발할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282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결론 및 향후 계획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155864"/>
            <a:ext cx="4542115" cy="3272433"/>
          </a:xfrm>
          <a:prstGeom prst="roundRect">
            <a:avLst>
              <a:gd name="adj" fmla="val 32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4720590" y="23310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프로젝트 요약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2811487"/>
            <a:ext cx="408253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본 프로젝트에서는 100개 이상의 이미지 데이터를 수집하고, CNN 모델을 개발하여 3가지 부류의 이미지를 효과적으로 분류할 수 있음을 확인했습니다. 모델의 학습 및 테스트 정확도가 모두 90% 이상으로 나타나, 해당 문제에 적합한 솔루션을 제시했습니다.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155865"/>
            <a:ext cx="4542115" cy="3272432"/>
          </a:xfrm>
          <a:prstGeom prst="roundRect">
            <a:avLst>
              <a:gd name="adj" fmla="val 32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484876" y="23310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향후 계획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2811487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향후에는 모델 구조 최적화, 데이터 증강 기법 확장, 전이 학습 활용 등 다양한 방법을 통해 모델 성능을 더욱 향상시킬 계획입니다. 또한 개발된 모델을 실제 응용 분야에 적용하여 그 효용성을 검증하고자 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561529"/>
            <a:ext cx="9306401" cy="1933695"/>
          </a:xfrm>
          <a:prstGeom prst="roundRect">
            <a:avLst>
              <a:gd name="adj" fmla="val 605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4720590" y="56802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기대 효과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6160651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본 프로젝트의 성과는 이미지 분류 문제에서 CNN 모델의 활용도를 높일 수 있을 것으로 기대됩니다. 다양한 제품 및 자연물 관리, 자동화 솔루션 개발 등 광범위한 영역에 적용할 수 있을 것입니다.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3453765" y="447080"/>
            <a:ext cx="4064556" cy="508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1"/>
              </a:lnSpc>
              <a:buNone/>
            </a:pPr>
            <a:r>
              <a:rPr lang="en-US" sz="3200" kern="0" spc="-9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발표 자료 개요</a:t>
            </a:r>
            <a:endParaRPr lang="en-US" sz="3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65" y="1280279"/>
            <a:ext cx="812840" cy="13006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10445" y="1442799"/>
            <a:ext cx="2032278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프로젝트 소개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10445" y="1794272"/>
            <a:ext cx="6666071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8"/>
              </a:lnSpc>
              <a:buNone/>
            </a:pPr>
            <a:r>
              <a:rPr lang="en-US" sz="128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이미지 분류를 위한 CNN 모델 개발 프로젝트 개요를 설명합니다. 3개 부류의 이미지 데이터 수집과 모델 개발 목표를 소개합니다.</a:t>
            </a:r>
            <a:endParaRPr lang="en-US" sz="128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65" y="2580918"/>
            <a:ext cx="812840" cy="13006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10445" y="2743438"/>
            <a:ext cx="2032278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수집 및 전처리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510445" y="3094911"/>
            <a:ext cx="6666071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8"/>
              </a:lnSpc>
              <a:buNone/>
            </a:pPr>
            <a:r>
              <a:rPr lang="en-US" sz="128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수집과 전처리 과정을 자세히 설명합니다. 이미지 크기 조정, 정규화, 데이터 증강 등의 내용을 포함합니다.</a:t>
            </a:r>
            <a:endParaRPr lang="en-US" sz="128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765" y="3881557"/>
            <a:ext cx="812840" cy="13006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510445" y="4044077"/>
            <a:ext cx="2032278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구조 및 학습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510445" y="4395549"/>
            <a:ext cx="6666071" cy="260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8"/>
              </a:lnSpc>
              <a:buNone/>
            </a:pPr>
            <a:r>
              <a:rPr lang="en-US" sz="128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개발한 CNN 모델의 구조와 하이퍼파라미터, 학습 과정 및 결과를 상세히 소개합니다.</a:t>
            </a:r>
            <a:endParaRPr lang="en-US" sz="128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765" y="5182195"/>
            <a:ext cx="812840" cy="130063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510445" y="5344716"/>
            <a:ext cx="2032278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개발 경험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4510445" y="5696188"/>
            <a:ext cx="6666071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8"/>
              </a:lnSpc>
              <a:buNone/>
            </a:pPr>
            <a:r>
              <a:rPr lang="en-US" sz="128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모델 개발 과정에서 얻은 교훈과 깨달음을 공유합니다. 데이터 수집, 데이터 증강, 모델 설계의 중요성을 강조합니다.</a:t>
            </a:r>
            <a:endParaRPr lang="en-US" sz="128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765" y="6482834"/>
            <a:ext cx="812840" cy="130063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510445" y="6645354"/>
            <a:ext cx="2032278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활용방안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510445" y="6996827"/>
            <a:ext cx="6666071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8"/>
              </a:lnSpc>
              <a:buNone/>
            </a:pPr>
            <a:r>
              <a:rPr lang="en-US" sz="128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개발된 CNN 모델의 다양한 활용 가능성을 제시합니다. 정밀한 이미지 분류, 자동화 솔루션, 확장성 등에 대해 설명합니다.</a:t>
            </a:r>
            <a:endParaRPr lang="en-US" sz="12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DE854F-4922-80DB-249E-C606904BA6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783" y="0"/>
            <a:ext cx="5033735" cy="8217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66C5BE-7ACC-E92C-E253-8B4AA7DAD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r="32733"/>
          <a:stretch/>
        </p:blipFill>
        <p:spPr>
          <a:xfrm>
            <a:off x="5029200" y="4671"/>
            <a:ext cx="4235986" cy="8275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A8A261-E4F4-593C-9726-4AA7715DF5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277434" y="-76592"/>
            <a:ext cx="5365214" cy="8357158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2037993" y="5782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수집 및 전처리</a:t>
            </a:r>
            <a:endParaRPr lang="en-US" sz="4374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B3F6DD59-4079-D2BE-AB00-53A827DE0945}"/>
              </a:ext>
            </a:extLst>
          </p:cNvPr>
          <p:cNvSpPr/>
          <p:nvPr/>
        </p:nvSpPr>
        <p:spPr>
          <a:xfrm>
            <a:off x="2037094" y="1486867"/>
            <a:ext cx="3280243" cy="3637312"/>
          </a:xfrm>
          <a:prstGeom prst="roundRect">
            <a:avLst>
              <a:gd name="adj" fmla="val 498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100478" y="2141176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과제에 필요한 데이터를 수집하기 위해 100개 이상의 이미지를 세 가지 부류에서 확보했습니다. 블록, </a:t>
            </a:r>
            <a:r>
              <a:rPr lang="ko-KR" alt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점토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가드니아 꽃(</a:t>
            </a:r>
            <a:r>
              <a:rPr lang="ko-KR" alt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치자</a:t>
            </a:r>
            <a:r>
              <a:rPr lang="en-US" altLang="ko-KR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그 대상이었습니다. 이미지는 다양한 각도와 조명 환경에서 촬영되었습니다.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100478" y="15718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수집</a:t>
            </a:r>
            <a:endParaRPr lang="en-US" sz="2187" dirty="0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37626642-4BFE-B728-85FE-206BD94B842C}"/>
              </a:ext>
            </a:extLst>
          </p:cNvPr>
          <p:cNvSpPr/>
          <p:nvPr/>
        </p:nvSpPr>
        <p:spPr>
          <a:xfrm>
            <a:off x="5682382" y="1486866"/>
            <a:ext cx="3292491" cy="3637312"/>
          </a:xfrm>
          <a:prstGeom prst="roundRect">
            <a:avLst>
              <a:gd name="adj" fmla="val 498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806417" y="15718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전처리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06417" y="2141176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수집된 이미지 데이터는 CNN 모델 학습을 위해 전처리 과정을 거쳤습니다. 이미지 크기를 64x64 픽셀로 조정하고, 픽셀 값을 0-1 사이의 실수로 정규화했습니다. 또한 데이터 증강 기법을 적용해 모델의 일반화 성능을 높였습니다.</a:t>
            </a:r>
            <a:endParaRPr lang="en-US" sz="1750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2095C58-5CCE-6040-246F-A420FDC123F9}"/>
              </a:ext>
            </a:extLst>
          </p:cNvPr>
          <p:cNvSpPr/>
          <p:nvPr/>
        </p:nvSpPr>
        <p:spPr>
          <a:xfrm>
            <a:off x="9376238" y="1486865"/>
            <a:ext cx="3405666" cy="3637313"/>
          </a:xfrm>
          <a:prstGeom prst="roundRect">
            <a:avLst>
              <a:gd name="adj" fmla="val 498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9512357" y="15718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학습/검증 데이터 분리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12357" y="2141176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전처리된 데이터셋을 학습 데이터와 검증 데이터로 80:20으로 분리했습니다. 이를 통해 모델의 성능을 객관적으로 평가하고 과적합을 방지할 수 있었습니다.</a:t>
            </a:r>
            <a:endParaRPr lang="en-US" sz="17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AE6C08-A59B-E79F-784A-CCFEF701F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4" y="5346349"/>
            <a:ext cx="10743910" cy="2244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95D37B-EF8B-B075-9C4D-9429538E6AD1}"/>
              </a:ext>
            </a:extLst>
          </p:cNvPr>
          <p:cNvGrpSpPr/>
          <p:nvPr/>
        </p:nvGrpSpPr>
        <p:grpSpPr>
          <a:xfrm>
            <a:off x="-16783" y="-76592"/>
            <a:ext cx="14659431" cy="8357158"/>
            <a:chOff x="-16783" y="-76592"/>
            <a:chExt cx="14659431" cy="83571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ADE854F-4922-80DB-249E-C606904B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-16783" y="0"/>
              <a:ext cx="5033735" cy="82179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66C5BE-7ACC-E92C-E253-8B4AA7DAD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</a:blip>
            <a:srcRect r="32733"/>
            <a:stretch/>
          </p:blipFill>
          <p:spPr>
            <a:xfrm>
              <a:off x="5029200" y="4671"/>
              <a:ext cx="4235986" cy="827589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1A8A261-E4F4-593C-9726-4AA7715D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9277434" y="-76592"/>
              <a:ext cx="5365214" cy="8357158"/>
            </a:xfrm>
            <a:prstGeom prst="rect">
              <a:avLst/>
            </a:prstGeom>
          </p:spPr>
        </p:pic>
      </p:grpSp>
      <p:sp>
        <p:nvSpPr>
          <p:cNvPr id="4" name="Text 2"/>
          <p:cNvSpPr/>
          <p:nvPr/>
        </p:nvSpPr>
        <p:spPr>
          <a:xfrm>
            <a:off x="899725" y="6546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전체 코드</a:t>
            </a:r>
            <a:endParaRPr lang="en-US" sz="4374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B3F6DD59-4079-D2BE-AB00-53A827DE0945}"/>
              </a:ext>
            </a:extLst>
          </p:cNvPr>
          <p:cNvSpPr/>
          <p:nvPr/>
        </p:nvSpPr>
        <p:spPr>
          <a:xfrm>
            <a:off x="899725" y="1471452"/>
            <a:ext cx="4114857" cy="6088106"/>
          </a:xfrm>
          <a:prstGeom prst="roundRect">
            <a:avLst>
              <a:gd name="adj" fmla="val 4984"/>
            </a:avLst>
          </a:prstGeom>
          <a:blipFill>
            <a:blip r:embed="rId3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37626642-4BFE-B728-85FE-206BD94B842C}"/>
              </a:ext>
            </a:extLst>
          </p:cNvPr>
          <p:cNvSpPr/>
          <p:nvPr/>
        </p:nvSpPr>
        <p:spPr>
          <a:xfrm>
            <a:off x="5175516" y="1471453"/>
            <a:ext cx="4130221" cy="6088107"/>
          </a:xfrm>
          <a:prstGeom prst="roundRect">
            <a:avLst>
              <a:gd name="adj" fmla="val 4984"/>
            </a:avLst>
          </a:prstGeom>
          <a:blipFill>
            <a:blip r:embed="rId7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2095C58-5CCE-6040-246F-A420FDC123F9}"/>
              </a:ext>
            </a:extLst>
          </p:cNvPr>
          <p:cNvSpPr/>
          <p:nvPr/>
        </p:nvSpPr>
        <p:spPr>
          <a:xfrm>
            <a:off x="9458483" y="1471452"/>
            <a:ext cx="4272192" cy="6088107"/>
          </a:xfrm>
          <a:prstGeom prst="roundRect">
            <a:avLst>
              <a:gd name="adj" fmla="val 4984"/>
            </a:avLst>
          </a:prstGeom>
          <a:blipFill>
            <a:blip r:embed="rId8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4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477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CNN 모델 구조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416427" y="225296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916484" y="20252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102221" y="2066925"/>
            <a:ext cx="1283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합성곱 층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477929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입력 이미지에서 지역적인 특징을 추출하기 위해 3개의 합성곱 층을 사용했습니다. 각 층에서 3x3 필터를 적용하고 ReLU 활성화 함수를 사용했습니다. 이를 통해 이미지의 중요한 특징을 효과적으로 포착할 수 있었습니다.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46609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916484" y="42383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9718" y="4280059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풀링 층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69106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합성곱 층 사이에 2x2 최대 풀링 층을 배치했습니다. 이를 통해 특징 맵의 크기를 줄이고 모델의 매개변수 수를 감소시켜 과적합을 방지했습니다.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3238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916484" y="60961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076027" y="6137791"/>
            <a:ext cx="1807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60683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완전 연결 층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54879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마지막으로, 평탄화 층과 2개의 완전 연결 층을 추가했습니다. 완전 연결 층에는 ReLU 활성화 함수와 Dropout 기법을 적용해 모델의 일반화 성능을 향상시켰습니다.</a:t>
            </a:r>
            <a:endParaRPr lang="en-US" sz="175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F9969F-5F60-508C-04A8-2C744A15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730" y="0"/>
            <a:ext cx="411867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2" y="10448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학습 및 평가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2" y="2183584"/>
            <a:ext cx="5166122" cy="2361605"/>
          </a:xfrm>
          <a:prstGeom prst="roundRect">
            <a:avLst>
              <a:gd name="adj" fmla="val 498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67782" y="24133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학습 설정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2" y="289379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Adam 최적화 알고리즘을 사용하여 모델을 컴파일했으며, 손실 함수로는 범주형 교차 엔트로피를 사용했습니다. </a:t>
            </a:r>
            <a:r>
              <a:rPr lang="ko-KR" alt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배치사이즈 </a:t>
            </a:r>
            <a:r>
              <a:rPr lang="en-US" altLang="ko-KR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32, </a:t>
            </a:r>
            <a:r>
              <a:rPr lang="en-US" sz="175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에포크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수는 20으로 설정했습니다.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4" y="2183584"/>
            <a:ext cx="5166122" cy="2361604"/>
          </a:xfrm>
          <a:prstGeom prst="roundRect">
            <a:avLst>
              <a:gd name="adj" fmla="val 498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7656075" y="24133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학습 결과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5" y="289379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학습 과정에서 최종 훈련 정확도는 92%, 검증 </a:t>
            </a:r>
            <a:r>
              <a:rPr lang="en-US" sz="175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정확도는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92%를 달성했습니다. 이는 모델이 세 가지 부류의 이미지를 효과적으로 분류할 수 있음을 보여줍니다.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1" y="4728539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2267781" y="49583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평가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1" y="5438747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학습된 모델을 저장하고 불러와 검증 데이터에 대한 성능을 평가했습니다. 그 결과 테스트 </a:t>
            </a:r>
            <a:r>
              <a:rPr lang="en-US" sz="175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손실은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0.18, 테스트 정확도는 90%로 나타났습니다.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3" y="4728539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7656074" y="49583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결과 분석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4" y="5438747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모델의 학습 및 테스트 정확도가 모두 90% 이상으로 높게 나타나, 본 과제에서 개발한 CNN 모델이 해당 이미지 분류 문제에 효과적임을 확인할 수 있었습니다.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2037991" y="2183585"/>
            <a:ext cx="10554414" cy="4906560"/>
          </a:xfrm>
          <a:prstGeom prst="roundRect">
            <a:avLst>
              <a:gd name="adj" fmla="val 4234"/>
            </a:avLst>
          </a:prstGeom>
          <a:blipFill>
            <a:blip r:embed="rId4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00A9515-845E-34D7-BD0F-306A6F0043FD}"/>
              </a:ext>
            </a:extLst>
          </p:cNvPr>
          <p:cNvSpPr/>
          <p:nvPr/>
        </p:nvSpPr>
        <p:spPr>
          <a:xfrm>
            <a:off x="2037992" y="10448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kern="0" spc="-131" dirty="0" err="1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레이어별</a:t>
            </a:r>
            <a:r>
              <a:rPr lang="ko-KR" alt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정보 및 학습 파라미터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402062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2" y="10448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결과값 및 그래프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2" y="2183584"/>
            <a:ext cx="5166122" cy="2361605"/>
          </a:xfrm>
          <a:prstGeom prst="roundRect">
            <a:avLst>
              <a:gd name="adj" fmla="val 4984"/>
            </a:avLst>
          </a:prstGeom>
          <a:blipFill>
            <a:blip r:embed="rId4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7426284" y="2183584"/>
            <a:ext cx="5166122" cy="2361604"/>
          </a:xfrm>
          <a:prstGeom prst="roundRect">
            <a:avLst>
              <a:gd name="adj" fmla="val 4984"/>
            </a:avLst>
          </a:prstGeom>
          <a:blipFill>
            <a:blip r:embed="rId5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2037991" y="4728539"/>
            <a:ext cx="5166122" cy="2361605"/>
          </a:xfrm>
          <a:prstGeom prst="roundRect">
            <a:avLst>
              <a:gd name="adj" fmla="val 4234"/>
            </a:avLst>
          </a:prstGeom>
          <a:blipFill>
            <a:blip r:embed="rId3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2"/>
          <p:cNvSpPr/>
          <p:nvPr/>
        </p:nvSpPr>
        <p:spPr>
          <a:xfrm>
            <a:off x="7426283" y="4728539"/>
            <a:ext cx="5166122" cy="2361605"/>
          </a:xfrm>
          <a:prstGeom prst="roundRect">
            <a:avLst>
              <a:gd name="adj" fmla="val 4234"/>
            </a:avLst>
          </a:prstGeom>
          <a:blipFill>
            <a:blip r:embed="rId6"/>
            <a:stretch>
              <a:fillRect/>
            </a:stretch>
          </a:blip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1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379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개발 과정의 경험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6154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4676537" y="2657118"/>
            <a:ext cx="1283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615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수집의 중요성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09586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양질의 데이터를 충분히 확보하는 것이 모델 성능에 핵심적인 요소임을 실감했습니다. 다양한 조건의 이미지를 수집하는 데 많은 시간과 노력이 필요했지만, 그 결과 모델의 일반화 성능이 크게 향상되었습니다.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6154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418320" y="2657118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615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데이터 증강의 효과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09586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증강 기법을 적용하여 학습 데이터를 확장하는 것이 과적합 방지와 성능 향상에 큰 도움이 되었습니다. 다양한 변환 기법을 시도해보며 가장 효과적인 방법을 찾아내는 과정이 흥미로웠습니다.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3449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4650343" y="5386626"/>
            <a:ext cx="1807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모델 구조 설계의 중요성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825371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CNN 모델의 구조를 적절히 설계하는 것이 성능 향상에 매우 중요하다는 점을 깨달았습니다. 합성곱 층, 풀링 층, 완전 연결 층의 조합과 하이퍼파라미터 튜닝을 통해 최적의 모델 구조를 찾아내는 것이 필요했습니다.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857</Words>
  <Application>Microsoft Office PowerPoint</Application>
  <PresentationFormat>사용자 지정</PresentationFormat>
  <Paragraphs>85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Bitter</vt:lpstr>
      <vt:lpstr>Arial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 bae</cp:lastModifiedBy>
  <cp:revision>13</cp:revision>
  <dcterms:created xsi:type="dcterms:W3CDTF">2024-05-31T05:53:50Z</dcterms:created>
  <dcterms:modified xsi:type="dcterms:W3CDTF">2024-06-02T18:34:35Z</dcterms:modified>
</cp:coreProperties>
</file>